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21"/>
  </p:notesMasterIdLst>
  <p:handoutMasterIdLst>
    <p:handoutMasterId r:id="rId22"/>
  </p:handoutMasterIdLst>
  <p:sldIdLst>
    <p:sldId id="353" r:id="rId2"/>
    <p:sldId id="514" r:id="rId3"/>
    <p:sldId id="489" r:id="rId4"/>
    <p:sldId id="568" r:id="rId5"/>
    <p:sldId id="573" r:id="rId6"/>
    <p:sldId id="574" r:id="rId7"/>
    <p:sldId id="575" r:id="rId8"/>
    <p:sldId id="576" r:id="rId9"/>
    <p:sldId id="577" r:id="rId10"/>
    <p:sldId id="578" r:id="rId11"/>
    <p:sldId id="572" r:id="rId12"/>
    <p:sldId id="579" r:id="rId13"/>
    <p:sldId id="580" r:id="rId14"/>
    <p:sldId id="581" r:id="rId15"/>
    <p:sldId id="582" r:id="rId16"/>
    <p:sldId id="583" r:id="rId17"/>
    <p:sldId id="584" r:id="rId18"/>
    <p:sldId id="559" r:id="rId19"/>
    <p:sldId id="545" r:id="rId20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Wes" initials="J" lastIdx="1" clrIdx="0">
    <p:extLst>
      <p:ext uri="{19B8F6BF-5375-455C-9EA6-DF929625EA0E}">
        <p15:presenceInfo xmlns:p15="http://schemas.microsoft.com/office/powerpoint/2012/main" userId="JaWes" providerId="None"/>
      </p:ext>
    </p:extLst>
  </p:cmAuthor>
  <p:cmAuthor id="2" name="mike" initials="m" lastIdx="1" clrIdx="1">
    <p:extLst>
      <p:ext uri="{19B8F6BF-5375-455C-9EA6-DF929625EA0E}">
        <p15:presenceInfo xmlns:p15="http://schemas.microsoft.com/office/powerpoint/2012/main" userId="mik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  <a:srgbClr val="0000FF"/>
    <a:srgbClr val="66FF33"/>
    <a:srgbClr val="EBEBFF"/>
    <a:srgbClr val="E7E7FF"/>
    <a:srgbClr val="E1E1FF"/>
    <a:srgbClr val="CC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88300" autoAdjust="0"/>
  </p:normalViewPr>
  <p:slideViewPr>
    <p:cSldViewPr>
      <p:cViewPr varScale="1">
        <p:scale>
          <a:sx n="95" d="100"/>
          <a:sy n="95" d="100"/>
        </p:scale>
        <p:origin x="6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2017/9/5</a:t>
            </a:fld>
            <a:endParaRPr lang="en-US" altLang="zh-TW" dirty="0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 dirty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22043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90711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When the controller is responsible for all the tasks it becomes a bottleneck and  the solution does not scale well.  (reason 2)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8908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When the controller is responsible for all the tasks it becomes a bottleneck and  the solution does not scale well.  (reason 2)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8123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When the controller is responsible for all the tasks it becomes a bottleneck and  the solution does not scale well.  (reason 2)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4671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When the controller is responsible for all the tasks it becomes a bottleneck and  the solution does not scale well.  (reason 2)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794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When the controller is responsible for all the tasks it becomes a bottleneck and  the solution does not scale well.  (reason 2)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9039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When the controller is responsible for all the tasks it becomes a bottleneck and  the solution does not scale well.  (reason 2)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22916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When the controller is responsible for all the tasks it becomes a bottleneck and  the solution does not scale well.  (reason 2)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8101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When the controller is responsible for all the tasks it becomes a bottleneck and  the solution does not scale well.  (reason 2)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76279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2017/9/5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i="0" dirty="0"/>
              <a:t>New Shift table Algorithm For Multiple Variable Length String Pattern Matching</a:t>
            </a:r>
            <a:endParaRPr lang="zh-TW" altLang="zh-TW" sz="3200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3284984"/>
            <a:ext cx="6444716" cy="2160588"/>
          </a:xfrm>
        </p:spPr>
        <p:txBody>
          <a:bodyPr/>
          <a:lstStyle/>
          <a:p>
            <a:pPr algn="l"/>
            <a:endParaRPr lang="en-US" altLang="zh-TW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</a:t>
            </a:r>
            <a:r>
              <a:rPr lang="zh-TW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 err="1"/>
              <a:t>Punit</a:t>
            </a:r>
            <a:r>
              <a:rPr lang="en-US" altLang="zh-TW" sz="1800" dirty="0"/>
              <a:t> </a:t>
            </a:r>
            <a:r>
              <a:rPr lang="en-US" altLang="zh-TW" sz="1800" dirty="0" err="1"/>
              <a:t>Kanuga</a:t>
            </a:r>
            <a:endParaRPr lang="en-US" altLang="zh-TW" sz="1800" dirty="0" smtClean="0"/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</a:t>
            </a:r>
            <a:r>
              <a:rPr lang="en-US" altLang="zh-TW" sz="1800" dirty="0" smtClean="0"/>
              <a:t>Yi-Hsien Wu</a:t>
            </a:r>
          </a:p>
          <a:p>
            <a:pPr algn="l"/>
            <a:r>
              <a:rPr lang="en-US" altLang="zh-TW" sz="1800" dirty="0" smtClean="0"/>
              <a:t>Conference: </a:t>
            </a:r>
            <a:r>
              <a:rPr lang="zh-TW" altLang="en-US" sz="1800" dirty="0" smtClean="0"/>
              <a:t> </a:t>
            </a:r>
            <a:r>
              <a:rPr lang="en-US" altLang="zh-TW" sz="1800" dirty="0"/>
              <a:t>2015 International Conference on Circuit, Power and Computing Technologies [ICCPCT</a:t>
            </a:r>
            <a:r>
              <a:rPr lang="en-US" altLang="zh-TW" sz="1800" dirty="0" smtClean="0"/>
              <a:t>]</a:t>
            </a:r>
          </a:p>
          <a:p>
            <a:pPr algn="l"/>
            <a:r>
              <a:rPr lang="en-US" altLang="zh-TW" sz="18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2017/9/5</a:t>
            </a:r>
            <a:endParaRPr kumimoji="0" lang="en-US" altLang="zh-TW" sz="1800" dirty="0" smtClean="0">
              <a:solidFill>
                <a:schemeClr val="accent4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Related Work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smtClean="0"/>
              <a:t>Good suffix rule :</a:t>
            </a:r>
          </a:p>
          <a:p>
            <a:pPr marL="0" indent="0">
              <a:buNone/>
            </a:pP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“E” , “LE” , “PLE” , “MPLE” are all good suffix .</a:t>
            </a:r>
          </a:p>
          <a:p>
            <a:pPr marL="0" indent="0">
              <a:buNone/>
            </a:pPr>
            <a:r>
              <a:rPr lang="en-US" altLang="zh-TW" sz="2400" dirty="0" smtClean="0"/>
              <a:t>Find if these suffix exist in the head of the pattern .</a:t>
            </a:r>
          </a:p>
          <a:p>
            <a:pPr marL="0" indent="0">
              <a:buNone/>
            </a:pPr>
            <a:r>
              <a:rPr lang="en-US" altLang="zh-TW" sz="2400" dirty="0" smtClean="0"/>
              <a:t>So “E” exist , shift to align .</a:t>
            </a:r>
          </a:p>
          <a:p>
            <a:pPr marL="0" indent="0">
              <a:buNone/>
            </a:pP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Size of Shift = address of good suffix – character exist </a:t>
            </a:r>
            <a:r>
              <a:rPr lang="en-US" altLang="zh-TW" sz="2400" dirty="0"/>
              <a:t>in pattern (If is not existed , minus -1</a:t>
            </a:r>
            <a:r>
              <a:rPr lang="en-US" altLang="zh-TW" sz="2400" dirty="0" smtClean="0"/>
              <a:t>).</a:t>
            </a:r>
            <a:endParaRPr lang="en-US" altLang="zh-TW" sz="2400" dirty="0"/>
          </a:p>
          <a:p>
            <a:pPr marL="0" indent="0">
              <a:buNone/>
            </a:pP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Shift : 6 – 0 = 6</a:t>
            </a:r>
            <a:endParaRPr lang="en-US" altLang="zh-TW" sz="1800" dirty="0" smtClean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1412875"/>
            <a:ext cx="3931674" cy="865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47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Concept And Algorithm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smtClean="0"/>
              <a:t>Define  </a:t>
            </a:r>
          </a:p>
          <a:p>
            <a:pPr marL="0" indent="0">
              <a:buNone/>
            </a:pPr>
            <a:r>
              <a:rPr lang="en-US" altLang="zh-TW" sz="2000" dirty="0" smtClean="0"/>
              <a:t>Pattern :  </a:t>
            </a:r>
            <a:r>
              <a:rPr lang="en-US" altLang="zh-TW" sz="2000" dirty="0"/>
              <a:t>string which has to be </a:t>
            </a:r>
            <a:r>
              <a:rPr lang="en-US" altLang="zh-TW" sz="2000" dirty="0" smtClean="0"/>
              <a:t>searched .</a:t>
            </a:r>
          </a:p>
          <a:p>
            <a:pPr marL="0" indent="0">
              <a:buNone/>
            </a:pPr>
            <a:r>
              <a:rPr lang="en-US" altLang="zh-TW" sz="2000" dirty="0" smtClean="0"/>
              <a:t>Mismatch : </a:t>
            </a:r>
            <a:r>
              <a:rPr lang="en-US" altLang="zh-TW" sz="2000" dirty="0"/>
              <a:t>Character in pattern where matching </a:t>
            </a:r>
            <a:r>
              <a:rPr lang="en-US" altLang="zh-TW" sz="2000" dirty="0" smtClean="0"/>
              <a:t>fails .</a:t>
            </a:r>
          </a:p>
          <a:p>
            <a:pPr marL="0" indent="0">
              <a:buNone/>
            </a:pPr>
            <a:r>
              <a:rPr lang="en-US" altLang="zh-TW" sz="2000" dirty="0" smtClean="0"/>
              <a:t>Join : </a:t>
            </a:r>
            <a:r>
              <a:rPr lang="en-US" altLang="zh-TW" sz="2000" dirty="0"/>
              <a:t>Part of pattern matched before </a:t>
            </a:r>
            <a:r>
              <a:rPr lang="en-US" altLang="zh-TW" sz="2000" dirty="0" smtClean="0"/>
              <a:t>mismatch .</a:t>
            </a:r>
          </a:p>
          <a:p>
            <a:pPr marL="0" indent="0">
              <a:buNone/>
            </a:pPr>
            <a:r>
              <a:rPr lang="en-US" altLang="zh-TW" sz="2000" dirty="0" smtClean="0"/>
              <a:t>Leftover : </a:t>
            </a:r>
            <a:r>
              <a:rPr lang="en-US" altLang="zh-TW" sz="2000" dirty="0"/>
              <a:t>P</a:t>
            </a:r>
            <a:r>
              <a:rPr lang="en-US" altLang="zh-TW" sz="2000" dirty="0" smtClean="0"/>
              <a:t>art </a:t>
            </a:r>
            <a:r>
              <a:rPr lang="en-US" altLang="zh-TW" sz="2000" dirty="0"/>
              <a:t>of pattern which remained to match after </a:t>
            </a:r>
            <a:r>
              <a:rPr lang="en-US" altLang="zh-TW" sz="2000" dirty="0" smtClean="0"/>
              <a:t>mismatch.</a:t>
            </a:r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Thus</a:t>
            </a:r>
            <a:r>
              <a:rPr lang="en-US" altLang="zh-TW" sz="2000" dirty="0"/>
              <a:t>, overall pattern will be sum of </a:t>
            </a:r>
            <a:r>
              <a:rPr lang="en-US" altLang="zh-TW" sz="2000" dirty="0" smtClean="0"/>
              <a:t> “ leftover, mismatch </a:t>
            </a:r>
            <a:r>
              <a:rPr lang="en-US" altLang="zh-TW" sz="2000" dirty="0"/>
              <a:t>and </a:t>
            </a:r>
            <a:r>
              <a:rPr lang="en-US" altLang="zh-TW" sz="2000" dirty="0" smtClean="0"/>
              <a:t>join “.</a:t>
            </a:r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endParaRPr lang="zh-TW" altLang="en-US" sz="2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545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Concept And Algorithm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For multiple patterns, consider window of </a:t>
            </a:r>
            <a:r>
              <a:rPr lang="en-US" altLang="zh-TW" sz="1800" i="1" dirty="0"/>
              <a:t>len-1 </a:t>
            </a:r>
            <a:r>
              <a:rPr lang="en-US" altLang="zh-TW" sz="1800" dirty="0" smtClean="0"/>
              <a:t>length, where </a:t>
            </a:r>
            <a:r>
              <a:rPr lang="en-US" altLang="zh-TW" sz="1800" i="1" dirty="0" err="1"/>
              <a:t>len</a:t>
            </a:r>
            <a:r>
              <a:rPr lang="en-US" altLang="zh-TW" sz="1800" i="1" dirty="0"/>
              <a:t> </a:t>
            </a:r>
            <a:r>
              <a:rPr lang="en-US" altLang="zh-TW" sz="1800" dirty="0"/>
              <a:t>is the length of smallest pattern across </a:t>
            </a:r>
            <a:r>
              <a:rPr lang="en-US" altLang="zh-TW" sz="1800" dirty="0" smtClean="0"/>
              <a:t>multiple patterns.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Consider set of patterns P {</a:t>
            </a:r>
            <a:r>
              <a:rPr lang="en-US" altLang="zh-TW" sz="1800" i="1" dirty="0" err="1"/>
              <a:t>aaba</a:t>
            </a:r>
            <a:r>
              <a:rPr lang="en-US" altLang="zh-TW" sz="1800" i="1" dirty="0"/>
              <a:t>, </a:t>
            </a:r>
            <a:r>
              <a:rPr lang="en-US" altLang="zh-TW" sz="1800" i="1" dirty="0" err="1"/>
              <a:t>aabab</a:t>
            </a:r>
            <a:r>
              <a:rPr lang="en-US" altLang="zh-TW" sz="1800" i="1" dirty="0"/>
              <a:t>, </a:t>
            </a:r>
            <a:r>
              <a:rPr lang="en-US" altLang="zh-TW" sz="1800" i="1" dirty="0" err="1"/>
              <a:t>aababc</a:t>
            </a:r>
            <a:r>
              <a:rPr lang="en-US" altLang="zh-TW" sz="1800" i="1" dirty="0"/>
              <a:t>, </a:t>
            </a:r>
            <a:r>
              <a:rPr lang="en-US" altLang="zh-TW" sz="1800" i="1" dirty="0" err="1" smtClean="0"/>
              <a:t>aababcd,aababcde</a:t>
            </a:r>
            <a:r>
              <a:rPr lang="en-US" altLang="zh-TW" sz="1800" i="1" dirty="0"/>
              <a:t>, </a:t>
            </a:r>
            <a:r>
              <a:rPr lang="en-US" altLang="zh-TW" sz="1800" i="1" dirty="0" err="1"/>
              <a:t>abcb</a:t>
            </a:r>
            <a:r>
              <a:rPr lang="en-US" altLang="zh-TW" sz="1800" i="1" dirty="0"/>
              <a:t>, </a:t>
            </a:r>
            <a:r>
              <a:rPr lang="en-US" altLang="zh-TW" sz="1800" i="1" dirty="0" err="1"/>
              <a:t>zmnd</a:t>
            </a:r>
            <a:r>
              <a:rPr lang="en-US" altLang="zh-TW" sz="1800" i="1" dirty="0"/>
              <a:t>, </a:t>
            </a:r>
            <a:r>
              <a:rPr lang="en-US" altLang="zh-TW" sz="1800" i="1" dirty="0" err="1"/>
              <a:t>qope,jmqfm</a:t>
            </a:r>
            <a:r>
              <a:rPr lang="en-US" altLang="zh-TW" sz="1800" dirty="0"/>
              <a:t>}.</a:t>
            </a:r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Minimum </a:t>
            </a:r>
            <a:r>
              <a:rPr lang="en-US" altLang="zh-TW" sz="1800" dirty="0"/>
              <a:t>length of pattern here is 4. Thus, size of </a:t>
            </a:r>
            <a:r>
              <a:rPr lang="en-US" altLang="zh-TW" sz="1800" dirty="0" smtClean="0"/>
              <a:t>window would </a:t>
            </a:r>
            <a:r>
              <a:rPr lang="en-US" altLang="zh-TW" sz="1800" dirty="0"/>
              <a:t>be 3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zh-TW" altLang="en-US" sz="2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204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Concept And Algorithm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/>
              <a:t>Consider pattern “</a:t>
            </a:r>
            <a:r>
              <a:rPr lang="en-US" altLang="zh-TW" sz="2400" dirty="0" err="1"/>
              <a:t>aababc</a:t>
            </a:r>
            <a:r>
              <a:rPr lang="en-US" altLang="zh-TW" sz="2400" dirty="0"/>
              <a:t>” :</a:t>
            </a:r>
          </a:p>
          <a:p>
            <a:pPr marL="0" indent="0">
              <a:buNone/>
            </a:pPr>
            <a:r>
              <a:rPr lang="en-US" altLang="zh-TW" sz="1600" dirty="0"/>
              <a:t>Window 1 : </a:t>
            </a:r>
            <a:r>
              <a:rPr lang="en-US" altLang="zh-TW" sz="1600" dirty="0" err="1"/>
              <a:t>aab</a:t>
            </a:r>
            <a:endParaRPr lang="en-US" altLang="zh-TW" sz="1600" dirty="0"/>
          </a:p>
          <a:p>
            <a:pPr marL="0" indent="0">
              <a:buNone/>
            </a:pPr>
            <a:r>
              <a:rPr lang="en-US" altLang="zh-TW" sz="1600" dirty="0"/>
              <a:t>If mismatch happens at last character b, then we can shift this window by 1 towards right with respect to text to get nearest different character. Thus we consider shift table as {(b,1)}, </a:t>
            </a:r>
            <a:r>
              <a:rPr lang="en-US" altLang="zh-TW" sz="1600" dirty="0" err="1"/>
              <a:t>ie</a:t>
            </a:r>
            <a:r>
              <a:rPr lang="en-US" altLang="zh-TW" sz="1600" dirty="0"/>
              <a:t>, shift value of character b is 1</a:t>
            </a:r>
            <a:r>
              <a:rPr lang="en-US" altLang="zh-TW" sz="1600" dirty="0" smtClean="0"/>
              <a:t>.</a:t>
            </a:r>
          </a:p>
          <a:p>
            <a:pPr marL="0" indent="0">
              <a:buNone/>
            </a:pPr>
            <a:endParaRPr lang="en-US" altLang="zh-TW" sz="1600" dirty="0"/>
          </a:p>
          <a:p>
            <a:pPr marL="0" indent="0">
              <a:buNone/>
            </a:pPr>
            <a:r>
              <a:rPr lang="en-US" altLang="zh-TW" sz="1800" dirty="0"/>
              <a:t>If mismatch happen at middle character a, join = b </a:t>
            </a:r>
            <a:r>
              <a:rPr lang="en-US" altLang="zh-TW" sz="1800" dirty="0" smtClean="0"/>
              <a:t>and leftover </a:t>
            </a:r>
            <a:r>
              <a:rPr lang="en-US" altLang="zh-TW" sz="1800" dirty="0"/>
              <a:t>is a.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Here </a:t>
            </a:r>
            <a:r>
              <a:rPr lang="en-US" altLang="zh-TW" sz="1800" dirty="0"/>
              <a:t>we are sure that last character that </a:t>
            </a:r>
            <a:r>
              <a:rPr lang="en-US" altLang="zh-TW" sz="1800" dirty="0" smtClean="0"/>
              <a:t>was matched </a:t>
            </a:r>
            <a:r>
              <a:rPr lang="en-US" altLang="zh-TW" sz="1800" dirty="0"/>
              <a:t>in text was b. There is no match of any part of join </a:t>
            </a:r>
            <a:r>
              <a:rPr lang="en-US" altLang="zh-TW" sz="1800" dirty="0" smtClean="0"/>
              <a:t>in leftover</a:t>
            </a:r>
            <a:r>
              <a:rPr lang="en-US" altLang="zh-TW" sz="1800" dirty="0"/>
              <a:t>. So now shift table would be {(a,3), (b,1)}.</a:t>
            </a:r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If </a:t>
            </a:r>
            <a:r>
              <a:rPr lang="en-US" altLang="zh-TW" sz="1800" dirty="0"/>
              <a:t>mismatch happens at first character a, join = ab </a:t>
            </a:r>
            <a:r>
              <a:rPr lang="en-US" altLang="zh-TW" sz="1800" dirty="0" smtClean="0"/>
              <a:t>and leftover </a:t>
            </a:r>
            <a:r>
              <a:rPr lang="en-US" altLang="zh-TW" sz="1800" dirty="0"/>
              <a:t>is NULL. There is no match of any part of join </a:t>
            </a:r>
            <a:r>
              <a:rPr lang="en-US" altLang="zh-TW" sz="1800" dirty="0" smtClean="0"/>
              <a:t>in leftover</a:t>
            </a:r>
            <a:r>
              <a:rPr lang="en-US" altLang="zh-TW" sz="1800" dirty="0"/>
              <a:t>, neither ab or b alone. Now shift table remains </a:t>
            </a:r>
            <a:r>
              <a:rPr lang="en-US" altLang="zh-TW" sz="1800" dirty="0" smtClean="0"/>
              <a:t>as {(</a:t>
            </a:r>
            <a:r>
              <a:rPr lang="en-US" altLang="zh-TW" sz="1800" dirty="0"/>
              <a:t>a,3), (b,1)}.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zh-TW" altLang="en-US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238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Concept And Algorithm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600" dirty="0"/>
              <a:t>Window 2: </a:t>
            </a:r>
            <a:r>
              <a:rPr lang="en-US" altLang="zh-TW" sz="1600" dirty="0" smtClean="0"/>
              <a:t> aba </a:t>
            </a:r>
          </a:p>
          <a:p>
            <a:pPr marL="0" indent="0">
              <a:buNone/>
            </a:pPr>
            <a:r>
              <a:rPr lang="en-US" altLang="zh-TW" sz="1600" dirty="0"/>
              <a:t>If mismatch happens at last character a, shift value for </a:t>
            </a:r>
            <a:r>
              <a:rPr lang="en-US" altLang="zh-TW" sz="1600" dirty="0" smtClean="0"/>
              <a:t>a will </a:t>
            </a:r>
            <a:r>
              <a:rPr lang="en-US" altLang="zh-TW" sz="1600" dirty="0"/>
              <a:t>be 1 which is smaller than existing value for a in </a:t>
            </a:r>
            <a:r>
              <a:rPr lang="en-US" altLang="zh-TW" sz="1600" dirty="0" smtClean="0"/>
              <a:t>table. Thus</a:t>
            </a:r>
            <a:r>
              <a:rPr lang="en-US" altLang="zh-TW" sz="1600" dirty="0"/>
              <a:t>, shift table will update as {(a,1), (b,1)}.</a:t>
            </a:r>
          </a:p>
          <a:p>
            <a:pPr marL="0" indent="0">
              <a:buNone/>
            </a:pPr>
            <a:endParaRPr lang="en-US" altLang="zh-TW" sz="1600" dirty="0" smtClean="0"/>
          </a:p>
          <a:p>
            <a:pPr marL="0" indent="0">
              <a:buNone/>
            </a:pPr>
            <a:r>
              <a:rPr lang="en-US" altLang="zh-TW" sz="1600" dirty="0" smtClean="0"/>
              <a:t>If </a:t>
            </a:r>
            <a:r>
              <a:rPr lang="en-US" altLang="zh-TW" sz="1600" dirty="0"/>
              <a:t>mismatch happen at middle character b, join = a </a:t>
            </a:r>
            <a:r>
              <a:rPr lang="en-US" altLang="zh-TW" sz="1600" dirty="0" smtClean="0"/>
              <a:t>and leftover </a:t>
            </a:r>
            <a:r>
              <a:rPr lang="en-US" altLang="zh-TW" sz="1600" dirty="0"/>
              <a:t>is a. Last matched character in text was a. Thus, </a:t>
            </a:r>
            <a:r>
              <a:rPr lang="en-US" altLang="zh-TW" sz="1600" dirty="0" smtClean="0"/>
              <a:t>we can </a:t>
            </a:r>
            <a:r>
              <a:rPr lang="en-US" altLang="zh-TW" sz="1600" dirty="0"/>
              <a:t>shift pattern by 2 position to get align a </a:t>
            </a:r>
            <a:r>
              <a:rPr lang="en-US" altLang="zh-TW" sz="1600" dirty="0" smtClean="0"/>
              <a:t>(of </a:t>
            </a:r>
            <a:r>
              <a:rPr lang="en-US" altLang="zh-TW" sz="1600" dirty="0"/>
              <a:t>join) with a (of</a:t>
            </a:r>
          </a:p>
          <a:p>
            <a:pPr marL="0" indent="0">
              <a:buNone/>
            </a:pPr>
            <a:r>
              <a:rPr lang="en-US" altLang="zh-TW" sz="1600" dirty="0"/>
              <a:t>text). But existing shift value for a is 1 which is less than </a:t>
            </a:r>
            <a:r>
              <a:rPr lang="en-US" altLang="zh-TW" sz="1600" dirty="0" smtClean="0"/>
              <a:t>2. </a:t>
            </a:r>
          </a:p>
          <a:p>
            <a:pPr marL="0" indent="0">
              <a:buNone/>
            </a:pPr>
            <a:r>
              <a:rPr lang="en-US" altLang="zh-TW" sz="1600" dirty="0" smtClean="0"/>
              <a:t>Thus</a:t>
            </a:r>
            <a:r>
              <a:rPr lang="en-US" altLang="zh-TW" sz="1600" dirty="0"/>
              <a:t>, shift table remains as {(a,1), (b,1)}.</a:t>
            </a:r>
          </a:p>
          <a:p>
            <a:pPr marL="0" indent="0">
              <a:buNone/>
            </a:pPr>
            <a:endParaRPr lang="en-US" altLang="zh-TW" sz="1600" dirty="0" smtClean="0"/>
          </a:p>
          <a:p>
            <a:pPr marL="0" indent="0">
              <a:buNone/>
            </a:pPr>
            <a:r>
              <a:rPr lang="en-US" altLang="zh-TW" sz="1600" dirty="0" smtClean="0"/>
              <a:t>If </a:t>
            </a:r>
            <a:r>
              <a:rPr lang="en-US" altLang="zh-TW" sz="1600" dirty="0"/>
              <a:t>mismatch happens at first character a, join = </a:t>
            </a:r>
            <a:r>
              <a:rPr lang="en-US" altLang="zh-TW" sz="1600" dirty="0" err="1"/>
              <a:t>ba</a:t>
            </a:r>
            <a:r>
              <a:rPr lang="en-US" altLang="zh-TW" sz="1600" dirty="0"/>
              <a:t> </a:t>
            </a:r>
            <a:r>
              <a:rPr lang="en-US" altLang="zh-TW" sz="1600" dirty="0" smtClean="0"/>
              <a:t>and leftover </a:t>
            </a:r>
            <a:r>
              <a:rPr lang="en-US" altLang="zh-TW" sz="1600" dirty="0"/>
              <a:t>= NULL. There is no match of any part of join </a:t>
            </a:r>
            <a:r>
              <a:rPr lang="en-US" altLang="zh-TW" sz="1600" dirty="0" smtClean="0"/>
              <a:t>in leftover</a:t>
            </a:r>
            <a:r>
              <a:rPr lang="en-US" altLang="zh-TW" sz="1600" dirty="0"/>
              <a:t>. So shift table remains as {(a,1), (b,1)}.</a:t>
            </a:r>
            <a:endParaRPr lang="en-US" altLang="zh-TW" sz="1600" dirty="0" smtClean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zh-TW" altLang="en-US" sz="1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750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Concept And Algorithm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000" dirty="0" smtClean="0"/>
              <a:t>Window 3  : </a:t>
            </a:r>
            <a:r>
              <a:rPr lang="en-US" altLang="zh-TW" sz="2000" dirty="0" err="1" smtClean="0"/>
              <a:t>bab</a:t>
            </a:r>
            <a:r>
              <a:rPr lang="en-US" altLang="zh-TW" sz="2000" dirty="0" smtClean="0"/>
              <a:t> , Window 4 : </a:t>
            </a:r>
            <a:r>
              <a:rPr lang="en-US" altLang="zh-TW" sz="2000" dirty="0" err="1" smtClean="0"/>
              <a:t>abc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Same as window 2 and window 1 .</a:t>
            </a:r>
          </a:p>
          <a:p>
            <a:pPr marL="0" indent="0">
              <a:buNone/>
            </a:pPr>
            <a:r>
              <a:rPr lang="en-US" altLang="zh-TW" sz="2000" dirty="0" smtClean="0"/>
              <a:t>So shift table after input pattern “</a:t>
            </a:r>
            <a:r>
              <a:rPr lang="en-US" altLang="zh-TW" sz="2000" dirty="0" err="1" smtClean="0"/>
              <a:t>aababc</a:t>
            </a:r>
            <a:r>
              <a:rPr lang="en-US" altLang="zh-TW" sz="2000" dirty="0" smtClean="0"/>
              <a:t>” is  </a:t>
            </a:r>
            <a:r>
              <a:rPr lang="en-US" altLang="zh-TW" sz="1800" dirty="0" smtClean="0"/>
              <a:t>{(</a:t>
            </a:r>
            <a:r>
              <a:rPr lang="en-US" altLang="zh-TW" sz="1800" dirty="0"/>
              <a:t>a,1), (b,1),(c,1</a:t>
            </a:r>
            <a:r>
              <a:rPr lang="en-US" altLang="zh-TW" sz="1800" dirty="0" smtClean="0"/>
              <a:t>)}. 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And continue to input another pattern “</a:t>
            </a:r>
            <a:r>
              <a:rPr lang="en-US" altLang="zh-TW" sz="1800" dirty="0" err="1"/>
              <a:t>jmqfm</a:t>
            </a:r>
            <a:r>
              <a:rPr lang="en-US" altLang="zh-TW" sz="1800" dirty="0" smtClean="0"/>
              <a:t>” 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After calculate the shift table is </a:t>
            </a:r>
            <a:r>
              <a:rPr lang="en-US" altLang="zh-TW" sz="1800" dirty="0"/>
              <a:t>{(a,1), (b,1),(c,1</a:t>
            </a:r>
            <a:r>
              <a:rPr lang="en-US" altLang="zh-TW" sz="1800" dirty="0" smtClean="0"/>
              <a:t>),(</a:t>
            </a:r>
            <a:r>
              <a:rPr lang="en-US" altLang="zh-TW" sz="1800" dirty="0"/>
              <a:t>q,1), (m,1),(j,3),(f,1</a:t>
            </a:r>
            <a:r>
              <a:rPr lang="en-US" altLang="zh-TW" sz="1800" dirty="0" smtClean="0"/>
              <a:t>)}. </a:t>
            </a:r>
          </a:p>
          <a:p>
            <a:pPr marL="0" indent="0">
              <a:buNone/>
            </a:pPr>
            <a:endParaRPr lang="zh-TW" altLang="en-US" sz="2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9793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Concept And Algorithm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000" dirty="0" smtClean="0"/>
              <a:t>Shift table after input all of pattern in pattern set  :</a:t>
            </a:r>
          </a:p>
          <a:p>
            <a:pPr marL="0" indent="0">
              <a:buNone/>
            </a:pPr>
            <a:endParaRPr lang="zh-TW" altLang="en-US" sz="20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856451"/>
            <a:ext cx="4464496" cy="4257806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5481662" y="2477908"/>
            <a:ext cx="31141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latin typeface="+mn-lt"/>
              </a:rPr>
              <a:t>‘*’ represents all other characters of alphabet set except </a:t>
            </a:r>
            <a:r>
              <a:rPr lang="en-US" altLang="zh-TW" dirty="0" smtClean="0">
                <a:latin typeface="+mn-lt"/>
              </a:rPr>
              <a:t>those mentioned</a:t>
            </a:r>
            <a:r>
              <a:rPr lang="en-US" altLang="zh-TW" dirty="0">
                <a:latin typeface="+mn-lt"/>
              </a:rPr>
              <a:t>.</a:t>
            </a:r>
            <a:endParaRPr lang="zh-TW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662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 smtClean="0"/>
              <a:t>Algorithm </a:t>
            </a:r>
            <a:endParaRPr lang="en-US" altLang="zh-TW" sz="3200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5816" y="238241"/>
            <a:ext cx="4825131" cy="6619759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7687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Result And Discussions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600" dirty="0"/>
              <a:t>For a single pattern </a:t>
            </a:r>
            <a:r>
              <a:rPr lang="en-US" altLang="zh-TW" sz="1600" dirty="0" smtClean="0"/>
              <a:t>with :</a:t>
            </a:r>
            <a:endParaRPr lang="en-US" altLang="zh-TW" sz="1600" dirty="0"/>
          </a:p>
          <a:p>
            <a:pPr marL="0" indent="0">
              <a:buNone/>
            </a:pPr>
            <a:r>
              <a:rPr lang="en-US" altLang="zh-TW" sz="1600" dirty="0"/>
              <a:t>P: Length of single </a:t>
            </a:r>
            <a:r>
              <a:rPr lang="en-US" altLang="zh-TW" sz="1600" dirty="0" smtClean="0"/>
              <a:t>pattern  , W</a:t>
            </a:r>
            <a:r>
              <a:rPr lang="en-US" altLang="zh-TW" sz="1600" dirty="0"/>
              <a:t>: Size of window</a:t>
            </a:r>
          </a:p>
          <a:p>
            <a:pPr marL="0" indent="0">
              <a:buNone/>
            </a:pPr>
            <a:r>
              <a:rPr lang="en-US" altLang="zh-TW" sz="1600" dirty="0"/>
              <a:t>Mathematically runtime of this algorithm on single </a:t>
            </a:r>
            <a:r>
              <a:rPr lang="en-US" altLang="zh-TW" sz="1600" dirty="0" smtClean="0"/>
              <a:t>pattern will </a:t>
            </a:r>
            <a:r>
              <a:rPr lang="en-US" altLang="zh-TW" sz="1600" dirty="0"/>
              <a:t>be O(P-W+1). </a:t>
            </a:r>
            <a:endParaRPr lang="en-US" altLang="zh-TW" sz="1600" dirty="0" smtClean="0"/>
          </a:p>
          <a:p>
            <a:pPr marL="0" indent="0">
              <a:buNone/>
            </a:pPr>
            <a:endParaRPr lang="en-US" altLang="zh-TW" sz="1600" dirty="0"/>
          </a:p>
          <a:p>
            <a:pPr marL="0" indent="0">
              <a:buNone/>
            </a:pPr>
            <a:r>
              <a:rPr lang="en-US" altLang="zh-TW" sz="1600" dirty="0" smtClean="0"/>
              <a:t>Effectively</a:t>
            </a:r>
            <a:r>
              <a:rPr lang="en-US" altLang="zh-TW" sz="1600" dirty="0"/>
              <a:t>, runtime complexity will </a:t>
            </a:r>
            <a:r>
              <a:rPr lang="en-US" altLang="zh-TW" sz="1600" dirty="0" smtClean="0"/>
              <a:t>be O(P</a:t>
            </a:r>
            <a:r>
              <a:rPr lang="en-US" altLang="zh-TW" sz="1600" dirty="0"/>
              <a:t>) considering pattern to be much larger than window.</a:t>
            </a:r>
          </a:p>
          <a:p>
            <a:pPr marL="0" indent="0">
              <a:buNone/>
            </a:pPr>
            <a:endParaRPr lang="en-US" altLang="zh-TW" sz="1600" dirty="0" smtClean="0"/>
          </a:p>
          <a:p>
            <a:pPr marL="0" indent="0">
              <a:buNone/>
            </a:pPr>
            <a:r>
              <a:rPr lang="en-US" altLang="zh-TW" sz="1600" dirty="0" smtClean="0"/>
              <a:t>For </a:t>
            </a:r>
            <a:r>
              <a:rPr lang="en-US" altLang="zh-TW" sz="1600" dirty="0"/>
              <a:t>a set of variable length patterns </a:t>
            </a:r>
            <a:r>
              <a:rPr lang="en-US" altLang="zh-TW" sz="1600" dirty="0" smtClean="0"/>
              <a:t>with :</a:t>
            </a:r>
            <a:endParaRPr lang="en-US" altLang="zh-TW" sz="1600" dirty="0"/>
          </a:p>
          <a:p>
            <a:pPr marL="0" indent="0">
              <a:buNone/>
            </a:pPr>
            <a:r>
              <a:rPr lang="en-US" altLang="zh-TW" sz="1600" dirty="0"/>
              <a:t>X: Number of </a:t>
            </a:r>
            <a:r>
              <a:rPr lang="en-US" altLang="zh-TW" sz="1600" dirty="0" smtClean="0"/>
              <a:t>pattern , N</a:t>
            </a:r>
            <a:r>
              <a:rPr lang="en-US" altLang="zh-TW" sz="1600" dirty="0"/>
              <a:t>: Sum of lengths of all patterns</a:t>
            </a:r>
          </a:p>
          <a:p>
            <a:pPr marL="0" indent="0">
              <a:buNone/>
            </a:pPr>
            <a:r>
              <a:rPr lang="en-US" altLang="zh-TW" sz="1600" dirty="0"/>
              <a:t>M: Average pattern </a:t>
            </a:r>
            <a:r>
              <a:rPr lang="en-US" altLang="zh-TW" sz="1600" dirty="0" smtClean="0"/>
              <a:t>length , L</a:t>
            </a:r>
            <a:r>
              <a:rPr lang="en-US" altLang="zh-TW" sz="1600" dirty="0"/>
              <a:t>: Smallest pattern length, thus W=L-1</a:t>
            </a:r>
          </a:p>
          <a:p>
            <a:pPr marL="0" indent="0">
              <a:buNone/>
            </a:pPr>
            <a:endParaRPr lang="en-US" altLang="zh-TW" sz="1600" dirty="0"/>
          </a:p>
          <a:p>
            <a:pPr marL="0" indent="0">
              <a:buNone/>
            </a:pPr>
            <a:r>
              <a:rPr lang="en-US" altLang="zh-TW" sz="1600" dirty="0" smtClean="0"/>
              <a:t>Mathematically </a:t>
            </a:r>
            <a:r>
              <a:rPr lang="en-US" altLang="zh-TW" sz="1600" dirty="0"/>
              <a:t>runtime of generating shift table by </a:t>
            </a:r>
            <a:r>
              <a:rPr lang="en-US" altLang="zh-TW" sz="1600" dirty="0" smtClean="0"/>
              <a:t>presented algorithm </a:t>
            </a:r>
            <a:r>
              <a:rPr lang="en-US" altLang="zh-TW" sz="1600" dirty="0"/>
              <a:t>is O(N/M*(M-W+1)). </a:t>
            </a:r>
            <a:endParaRPr lang="en-US" altLang="zh-TW" sz="1600" dirty="0" smtClean="0"/>
          </a:p>
          <a:p>
            <a:pPr marL="0" indent="0">
              <a:buNone/>
            </a:pPr>
            <a:r>
              <a:rPr lang="en-US" altLang="zh-TW" sz="1600" dirty="0" smtClean="0"/>
              <a:t>Considering</a:t>
            </a:r>
            <a:r>
              <a:rPr lang="en-US" altLang="zh-TW" sz="1600" dirty="0"/>
              <a:t>, N is </a:t>
            </a:r>
            <a:r>
              <a:rPr lang="en-US" altLang="zh-TW" sz="1600" dirty="0" smtClean="0"/>
              <a:t>much larger </a:t>
            </a:r>
            <a:r>
              <a:rPr lang="en-US" altLang="zh-TW" sz="1600" dirty="0"/>
              <a:t>in comparison to L, effectively runtime complexity </a:t>
            </a:r>
            <a:r>
              <a:rPr lang="en-US" altLang="zh-TW" sz="1600" dirty="0" smtClean="0"/>
              <a:t>for presented </a:t>
            </a:r>
            <a:r>
              <a:rPr lang="en-US" altLang="zh-TW" sz="1600" dirty="0"/>
              <a:t>algorithm can be given as O(N).</a:t>
            </a:r>
          </a:p>
        </p:txBody>
      </p:sp>
    </p:spTree>
    <p:extLst>
      <p:ext uri="{BB962C8B-B14F-4D97-AF65-F5344CB8AC3E}">
        <p14:creationId xmlns:p14="http://schemas.microsoft.com/office/powerpoint/2010/main" val="228619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Conclusion</a:t>
            </a:r>
            <a:endParaRPr lang="en-US" altLang="zh-TW" sz="36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A shift table algorithm which is able to solve problem </a:t>
            </a:r>
            <a:r>
              <a:rPr lang="en-US" altLang="zh-TW" sz="1800" dirty="0" smtClean="0"/>
              <a:t>of variable </a:t>
            </a:r>
            <a:r>
              <a:rPr lang="en-US" altLang="zh-TW" sz="1800" dirty="0"/>
              <a:t>length multiple string pattern matching is presented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This is inspired by Boyer Moore concept for single </a:t>
            </a:r>
            <a:r>
              <a:rPr lang="en-US" altLang="zh-TW" sz="1800" dirty="0" smtClean="0"/>
              <a:t>pattern matching</a:t>
            </a:r>
            <a:r>
              <a:rPr lang="en-US" altLang="zh-TW" sz="1800" dirty="0"/>
              <a:t>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It </a:t>
            </a:r>
            <a:r>
              <a:rPr lang="en-US" altLang="zh-TW" sz="1800" dirty="0"/>
              <a:t>further successfully enhances that concept to </a:t>
            </a:r>
            <a:r>
              <a:rPr lang="en-US" altLang="zh-TW" sz="1800" dirty="0" smtClean="0"/>
              <a:t>gain promising </a:t>
            </a:r>
            <a:r>
              <a:rPr lang="en-US" altLang="zh-TW" sz="1800" dirty="0"/>
              <a:t>results.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With </a:t>
            </a:r>
            <a:r>
              <a:rPr lang="en-US" altLang="zh-TW" sz="1800" dirty="0"/>
              <a:t>use of </a:t>
            </a:r>
            <a:r>
              <a:rPr lang="en-US" altLang="zh-TW" sz="1800" dirty="0" smtClean="0"/>
              <a:t> </a:t>
            </a:r>
            <a:r>
              <a:rPr lang="en-US" altLang="zh-TW" sz="1800" dirty="0"/>
              <a:t>table to search </a:t>
            </a:r>
            <a:r>
              <a:rPr lang="en-US" altLang="zh-TW" sz="1800" dirty="0" smtClean="0"/>
              <a:t>occurrence of </a:t>
            </a:r>
            <a:r>
              <a:rPr lang="en-US" altLang="zh-TW" sz="1800" dirty="0"/>
              <a:t>join in leftover this algorithm takes O(|P|) time where |</a:t>
            </a:r>
            <a:r>
              <a:rPr lang="en-US" altLang="zh-TW" sz="1800" dirty="0" smtClean="0"/>
              <a:t>P| defines </a:t>
            </a:r>
            <a:r>
              <a:rPr lang="en-US" altLang="zh-TW" sz="1800" dirty="0"/>
              <a:t>sum of all pattern lengths.</a:t>
            </a:r>
          </a:p>
          <a:p>
            <a:pPr marL="0" indent="0">
              <a:buNone/>
            </a:pPr>
            <a:r>
              <a:rPr lang="en-US" altLang="zh-TW" sz="1800" dirty="0"/>
              <a:t>As shown in results section, it produces shift table </a:t>
            </a:r>
            <a:r>
              <a:rPr lang="en-US" altLang="zh-TW" sz="1800" dirty="0" smtClean="0"/>
              <a:t>which works </a:t>
            </a:r>
            <a:r>
              <a:rPr lang="en-US" altLang="zh-TW" sz="1800" dirty="0"/>
              <a:t>well with existing multiple string pattern </a:t>
            </a:r>
            <a:r>
              <a:rPr lang="en-US" altLang="zh-TW" sz="1800" dirty="0" smtClean="0"/>
              <a:t>matching algorithms</a:t>
            </a:r>
            <a:r>
              <a:rPr lang="en-US" altLang="zh-TW" sz="1800" dirty="0"/>
              <a:t>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This </a:t>
            </a:r>
            <a:r>
              <a:rPr lang="en-US" altLang="zh-TW" sz="1800" dirty="0"/>
              <a:t>shift table algorithm ensures that we are </a:t>
            </a:r>
            <a:r>
              <a:rPr lang="en-US" altLang="zh-TW" sz="1800" dirty="0" smtClean="0"/>
              <a:t>able to </a:t>
            </a:r>
            <a:r>
              <a:rPr lang="en-US" altLang="zh-TW" sz="1800" dirty="0"/>
              <a:t>pre-process pattern set for successful search in case of </a:t>
            </a:r>
            <a:r>
              <a:rPr lang="en-US" altLang="zh-TW" sz="1800" dirty="0" smtClean="0"/>
              <a:t>both static </a:t>
            </a:r>
            <a:r>
              <a:rPr lang="en-US" altLang="zh-TW" sz="1800" dirty="0"/>
              <a:t>as well as dynamic text.</a:t>
            </a:r>
          </a:p>
        </p:txBody>
      </p:sp>
    </p:spTree>
    <p:extLst>
      <p:ext uri="{BB962C8B-B14F-4D97-AF65-F5344CB8AC3E}">
        <p14:creationId xmlns:p14="http://schemas.microsoft.com/office/powerpoint/2010/main" val="370289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200" dirty="0" smtClean="0"/>
              <a:t>Introduction</a:t>
            </a:r>
          </a:p>
          <a:p>
            <a:r>
              <a:rPr lang="en-US" altLang="zh-TW" sz="3200" dirty="0" smtClean="0"/>
              <a:t>Related Work</a:t>
            </a:r>
          </a:p>
          <a:p>
            <a:r>
              <a:rPr lang="en-US" altLang="zh-TW" sz="3200" dirty="0" smtClean="0"/>
              <a:t>Concept And Algorithm </a:t>
            </a:r>
          </a:p>
          <a:p>
            <a:r>
              <a:rPr lang="en-US" altLang="zh-TW" sz="3200" dirty="0" smtClean="0"/>
              <a:t>Result And Discussions</a:t>
            </a:r>
          </a:p>
          <a:p>
            <a:r>
              <a:rPr lang="en-US" altLang="zh-TW" sz="3200" dirty="0" smtClean="0"/>
              <a:t>Conclusion</a:t>
            </a:r>
          </a:p>
          <a:p>
            <a:endParaRPr lang="en-US" altLang="zh-TW" sz="3200" dirty="0"/>
          </a:p>
          <a:p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022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75556" y="1435561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/>
              <a:t>Multiple string pattern matching</a:t>
            </a:r>
            <a:r>
              <a:rPr lang="en-US" altLang="zh-TW" sz="2000" dirty="0" smtClean="0"/>
              <a:t> </a:t>
            </a:r>
            <a:r>
              <a:rPr lang="en-US" altLang="zh-TW" sz="2000" dirty="0"/>
              <a:t>can </a:t>
            </a:r>
            <a:r>
              <a:rPr lang="en-US" altLang="zh-TW" sz="2000" dirty="0" smtClean="0"/>
              <a:t>be </a:t>
            </a:r>
            <a:r>
              <a:rPr lang="en-US" altLang="zh-TW" sz="2000" dirty="0" err="1" smtClean="0"/>
              <a:t>summarised</a:t>
            </a:r>
            <a:r>
              <a:rPr lang="en-US" altLang="zh-TW" sz="2000" dirty="0" smtClean="0"/>
              <a:t> </a:t>
            </a:r>
            <a:r>
              <a:rPr lang="en-US" altLang="zh-TW" sz="2000" dirty="0"/>
              <a:t>as a problem where objective is to </a:t>
            </a:r>
            <a:r>
              <a:rPr lang="en-US" altLang="zh-TW" sz="2000" dirty="0" smtClean="0"/>
              <a:t>simultaneously search </a:t>
            </a:r>
            <a:r>
              <a:rPr lang="en-US" altLang="zh-TW" sz="2000" dirty="0"/>
              <a:t>presence of a set of strings (called patterns) in larger</a:t>
            </a:r>
          </a:p>
          <a:p>
            <a:pPr marL="0" indent="0">
              <a:buNone/>
            </a:pPr>
            <a:r>
              <a:rPr lang="en-US" altLang="zh-TW" sz="2000" dirty="0"/>
              <a:t>string set (called text). </a:t>
            </a: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/>
              <a:t>A shift table is a table </a:t>
            </a:r>
            <a:r>
              <a:rPr lang="en-US" altLang="zh-TW" sz="2000" dirty="0" smtClean="0"/>
              <a:t>which reflects </a:t>
            </a:r>
            <a:r>
              <a:rPr lang="en-US" altLang="zh-TW" sz="2000" dirty="0"/>
              <a:t>maximum number of characters which can be </a:t>
            </a:r>
            <a:r>
              <a:rPr lang="en-US" altLang="zh-TW" sz="2000" dirty="0" smtClean="0"/>
              <a:t>skipped in </a:t>
            </a:r>
            <a:r>
              <a:rPr lang="en-US" altLang="zh-TW" sz="2000" dirty="0"/>
              <a:t>text when mismatch happens while searching pattern in it</a:t>
            </a:r>
          </a:p>
          <a:p>
            <a:pPr marL="0" indent="0">
              <a:buNone/>
            </a:pPr>
            <a:r>
              <a:rPr lang="en-US" altLang="zh-TW" sz="2000" dirty="0"/>
              <a:t>ensuring that no possible match is missed. </a:t>
            </a: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 smtClean="0"/>
              <a:t>Overall</a:t>
            </a:r>
            <a:r>
              <a:rPr lang="en-US" altLang="zh-TW" sz="2000" dirty="0"/>
              <a:t>, shift </a:t>
            </a:r>
            <a:r>
              <a:rPr lang="en-US" altLang="zh-TW" sz="2000" dirty="0" smtClean="0"/>
              <a:t>table reduces </a:t>
            </a:r>
            <a:r>
              <a:rPr lang="en-US" altLang="zh-TW" sz="2000" dirty="0"/>
              <a:t>search time for searching patterns in text.</a:t>
            </a:r>
          </a:p>
        </p:txBody>
      </p:sp>
    </p:spTree>
    <p:extLst>
      <p:ext uri="{BB962C8B-B14F-4D97-AF65-F5344CB8AC3E}">
        <p14:creationId xmlns:p14="http://schemas.microsoft.com/office/powerpoint/2010/main" val="256579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Related Work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000" dirty="0"/>
              <a:t>Knuth, Morris, </a:t>
            </a:r>
            <a:r>
              <a:rPr lang="en-US" altLang="zh-TW" sz="2000" dirty="0" smtClean="0"/>
              <a:t>Pratt (KMP) algorithm :</a:t>
            </a:r>
          </a:p>
          <a:p>
            <a:pPr marL="0" indent="0">
              <a:buNone/>
            </a:pPr>
            <a:r>
              <a:rPr lang="en-US" altLang="zh-TW" sz="2000" dirty="0"/>
              <a:t>search patterns within </a:t>
            </a:r>
            <a:r>
              <a:rPr lang="en-US" altLang="zh-TW" sz="2000" dirty="0" smtClean="0"/>
              <a:t>a larger </a:t>
            </a:r>
            <a:r>
              <a:rPr lang="en-US" altLang="zh-TW" sz="2000" dirty="0"/>
              <a:t>string in time proportional to sum of lengths of </a:t>
            </a:r>
            <a:r>
              <a:rPr lang="en-US" altLang="zh-TW" sz="2000" dirty="0" smtClean="0"/>
              <a:t>all patterns .</a:t>
            </a:r>
          </a:p>
          <a:p>
            <a:pPr marL="0" indent="0">
              <a:buNone/>
            </a:pPr>
            <a:r>
              <a:rPr lang="en-US" altLang="zh-TW" sz="2000" dirty="0" smtClean="0"/>
              <a:t>Example :</a:t>
            </a:r>
          </a:p>
          <a:p>
            <a:pPr marL="0" indent="0">
              <a:buNone/>
            </a:pPr>
            <a:r>
              <a:rPr lang="en-US" altLang="zh-TW" sz="2000" dirty="0" smtClean="0"/>
              <a:t>Text : BBC ABCDAB ABCDABCDABDE</a:t>
            </a:r>
          </a:p>
          <a:p>
            <a:pPr marL="0" indent="0">
              <a:buNone/>
            </a:pPr>
            <a:r>
              <a:rPr lang="en-US" altLang="zh-TW" sz="2000" dirty="0" smtClean="0"/>
              <a:t>Pattern : ABCDABD</a:t>
            </a:r>
            <a:endParaRPr lang="zh-TW" altLang="en-US" sz="2000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573016"/>
            <a:ext cx="568642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5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Related Work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smtClean="0"/>
              <a:t>Case 1 :</a:t>
            </a:r>
          </a:p>
          <a:p>
            <a:pPr marL="0" indent="0">
              <a:buNone/>
            </a:pPr>
            <a:r>
              <a:rPr lang="en-US" altLang="zh-TW" sz="2400" dirty="0" smtClean="0"/>
              <a:t>If text and searched character are not matched , shift right one character .</a:t>
            </a:r>
          </a:p>
          <a:p>
            <a:pPr marL="0" indent="0">
              <a:buNone/>
            </a:pPr>
            <a:endParaRPr lang="en-US" altLang="zh-TW" sz="2400" dirty="0"/>
          </a:p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 smtClean="0"/>
              <a:t>Case 2 :</a:t>
            </a:r>
          </a:p>
          <a:p>
            <a:pPr marL="0" indent="0">
              <a:buNone/>
            </a:pPr>
            <a:r>
              <a:rPr lang="en-US" altLang="zh-TW" sz="2400" dirty="0" smtClean="0"/>
              <a:t>If matched , continue to compare the character of pattern , until not match .</a:t>
            </a:r>
            <a:endParaRPr lang="zh-TW" altLang="en-US" sz="1800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9932" y="333374"/>
            <a:ext cx="4572508" cy="1476375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842" y="2686309"/>
            <a:ext cx="5121923" cy="119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65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Related Work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smtClean="0"/>
              <a:t>Case 2 :</a:t>
            </a:r>
          </a:p>
          <a:p>
            <a:pPr marL="0" indent="0">
              <a:buNone/>
            </a:pPr>
            <a:r>
              <a:rPr lang="en-US" altLang="zh-TW" sz="2400" dirty="0" smtClean="0"/>
              <a:t>Start matched :</a:t>
            </a:r>
          </a:p>
          <a:p>
            <a:pPr marL="0" indent="0">
              <a:buNone/>
            </a:pPr>
            <a:endParaRPr lang="en-US" altLang="zh-TW" sz="2400" dirty="0"/>
          </a:p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 smtClean="0"/>
              <a:t>Not matched :</a:t>
            </a:r>
          </a:p>
          <a:p>
            <a:pPr marL="0" indent="0">
              <a:buNone/>
            </a:pPr>
            <a:endParaRPr lang="en-US" altLang="zh-TW" sz="2400" dirty="0"/>
          </a:p>
          <a:p>
            <a:pPr marL="0" indent="0">
              <a:buNone/>
            </a:pPr>
            <a:r>
              <a:rPr lang="en-US" altLang="zh-TW" sz="1600" dirty="0" smtClean="0"/>
              <a:t>Shift  =  </a:t>
            </a:r>
          </a:p>
          <a:p>
            <a:pPr marL="0" indent="0">
              <a:buNone/>
            </a:pPr>
            <a:r>
              <a:rPr lang="en-US" altLang="zh-TW" sz="1600" dirty="0" smtClean="0"/>
              <a:t>Number of have matched -</a:t>
            </a:r>
          </a:p>
          <a:p>
            <a:pPr marL="0" indent="0">
              <a:buNone/>
            </a:pPr>
            <a:r>
              <a:rPr lang="en-US" altLang="zh-TW" sz="1600" dirty="0" smtClean="0"/>
              <a:t>Partial match Value</a:t>
            </a:r>
          </a:p>
          <a:p>
            <a:pPr marL="0" indent="0">
              <a:buNone/>
            </a:pPr>
            <a:r>
              <a:rPr lang="en-US" altLang="zh-TW" sz="1600" dirty="0" smtClean="0"/>
              <a:t>(Last matched character).</a:t>
            </a:r>
          </a:p>
          <a:p>
            <a:pPr marL="0" indent="0">
              <a:buNone/>
            </a:pPr>
            <a:r>
              <a:rPr lang="en-US" altLang="zh-TW" sz="1600" dirty="0" smtClean="0"/>
              <a:t>(6 – 2 = 4)</a:t>
            </a:r>
          </a:p>
          <a:p>
            <a:pPr marL="0" indent="0">
              <a:buNone/>
            </a:pPr>
            <a:endParaRPr lang="zh-TW" altLang="en-US" sz="1800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1736812"/>
            <a:ext cx="3964332" cy="1008112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7384" y="3016386"/>
            <a:ext cx="4115986" cy="988678"/>
          </a:xfrm>
          <a:prstGeom prst="rect">
            <a:avLst/>
          </a:prstGeom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073137"/>
              </p:ext>
            </p:extLst>
          </p:nvPr>
        </p:nvGraphicFramePr>
        <p:xfrm>
          <a:off x="3131840" y="4276526"/>
          <a:ext cx="5663951" cy="11455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27361">
                  <a:extLst>
                    <a:ext uri="{9D8B030D-6E8A-4147-A177-3AD203B41FA5}">
                      <a16:colId xmlns:a16="http://schemas.microsoft.com/office/drawing/2014/main" val="2675417772"/>
                    </a:ext>
                  </a:extLst>
                </a:gridCol>
                <a:gridCol w="605227">
                  <a:extLst>
                    <a:ext uri="{9D8B030D-6E8A-4147-A177-3AD203B41FA5}">
                      <a16:colId xmlns:a16="http://schemas.microsoft.com/office/drawing/2014/main" val="203813795"/>
                    </a:ext>
                  </a:extLst>
                </a:gridCol>
                <a:gridCol w="605227">
                  <a:extLst>
                    <a:ext uri="{9D8B030D-6E8A-4147-A177-3AD203B41FA5}">
                      <a16:colId xmlns:a16="http://schemas.microsoft.com/office/drawing/2014/main" val="2281428691"/>
                    </a:ext>
                  </a:extLst>
                </a:gridCol>
                <a:gridCol w="605227">
                  <a:extLst>
                    <a:ext uri="{9D8B030D-6E8A-4147-A177-3AD203B41FA5}">
                      <a16:colId xmlns:a16="http://schemas.microsoft.com/office/drawing/2014/main" val="4125999536"/>
                    </a:ext>
                  </a:extLst>
                </a:gridCol>
                <a:gridCol w="605228">
                  <a:extLst>
                    <a:ext uri="{9D8B030D-6E8A-4147-A177-3AD203B41FA5}">
                      <a16:colId xmlns:a16="http://schemas.microsoft.com/office/drawing/2014/main" val="3566282967"/>
                    </a:ext>
                  </a:extLst>
                </a:gridCol>
                <a:gridCol w="605227">
                  <a:extLst>
                    <a:ext uri="{9D8B030D-6E8A-4147-A177-3AD203B41FA5}">
                      <a16:colId xmlns:a16="http://schemas.microsoft.com/office/drawing/2014/main" val="397028077"/>
                    </a:ext>
                  </a:extLst>
                </a:gridCol>
                <a:gridCol w="605227">
                  <a:extLst>
                    <a:ext uri="{9D8B030D-6E8A-4147-A177-3AD203B41FA5}">
                      <a16:colId xmlns:a16="http://schemas.microsoft.com/office/drawing/2014/main" val="1112387134"/>
                    </a:ext>
                  </a:extLst>
                </a:gridCol>
                <a:gridCol w="605227">
                  <a:extLst>
                    <a:ext uri="{9D8B030D-6E8A-4147-A177-3AD203B41FA5}">
                      <a16:colId xmlns:a16="http://schemas.microsoft.com/office/drawing/2014/main" val="1377955123"/>
                    </a:ext>
                  </a:extLst>
                </a:gridCol>
              </a:tblGrid>
              <a:tr h="50546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Pattern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C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D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686527"/>
                  </a:ext>
                </a:extLst>
              </a:tr>
              <a:tr h="50546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Partial</a:t>
                      </a:r>
                      <a:r>
                        <a:rPr lang="en-US" altLang="zh-TW" baseline="0" dirty="0" smtClean="0"/>
                        <a:t> </a:t>
                      </a:r>
                      <a:r>
                        <a:rPr lang="en-US" altLang="zh-TW" dirty="0" smtClean="0"/>
                        <a:t>match value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0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073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15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Related Work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smtClean="0"/>
              <a:t>Partial matched value :</a:t>
            </a:r>
            <a:r>
              <a:rPr lang="zh-TW" altLang="en-US" sz="1800" dirty="0"/>
              <a:t> </a:t>
            </a:r>
            <a:r>
              <a:rPr lang="zh-TW" altLang="en-US" sz="1800" dirty="0" smtClean="0"/>
              <a:t> </a:t>
            </a:r>
            <a:r>
              <a:rPr lang="en-US" altLang="zh-TW" sz="1800" dirty="0" smtClean="0"/>
              <a:t>(Pattern : ABCDABD)</a:t>
            </a:r>
          </a:p>
          <a:p>
            <a:r>
              <a:rPr lang="en-US" altLang="zh-TW" sz="1800" dirty="0" smtClean="0"/>
              <a:t>“A” :  Prefix - NULL ; Suffix - NULL  ; Length of common elements : 0</a:t>
            </a:r>
          </a:p>
          <a:p>
            <a:r>
              <a:rPr lang="en-US" altLang="zh-TW" sz="1800" dirty="0" smtClean="0"/>
              <a:t>“AB” : </a:t>
            </a:r>
            <a:r>
              <a:rPr lang="en-US" altLang="zh-TW" sz="1800" dirty="0"/>
              <a:t>Prefix - A</a:t>
            </a:r>
            <a:r>
              <a:rPr lang="en-US" altLang="zh-TW" sz="1800" dirty="0" smtClean="0"/>
              <a:t> </a:t>
            </a:r>
            <a:r>
              <a:rPr lang="en-US" altLang="zh-TW" sz="1800" dirty="0"/>
              <a:t>; Suffix - B</a:t>
            </a:r>
            <a:r>
              <a:rPr lang="en-US" altLang="zh-TW" sz="1800" dirty="0" smtClean="0"/>
              <a:t>  </a:t>
            </a:r>
            <a:r>
              <a:rPr lang="en-US" altLang="zh-TW" sz="1800" dirty="0"/>
              <a:t>; Length of common elements : </a:t>
            </a:r>
            <a:r>
              <a:rPr lang="en-US" altLang="zh-TW" sz="1800" dirty="0" smtClean="0"/>
              <a:t>0</a:t>
            </a:r>
          </a:p>
          <a:p>
            <a:r>
              <a:rPr lang="en-US" altLang="zh-TW" sz="1800" dirty="0" smtClean="0"/>
              <a:t>“ABC</a:t>
            </a:r>
            <a:r>
              <a:rPr lang="en-US" altLang="zh-TW" sz="1800" dirty="0"/>
              <a:t>” </a:t>
            </a:r>
            <a:r>
              <a:rPr lang="en-US" altLang="zh-TW" sz="1800" dirty="0" smtClean="0"/>
              <a:t>: Prefix – A,AB </a:t>
            </a:r>
            <a:r>
              <a:rPr lang="en-US" altLang="zh-TW" sz="1800" dirty="0"/>
              <a:t>; Suffix </a:t>
            </a:r>
            <a:r>
              <a:rPr lang="en-US" altLang="zh-TW" sz="1800" dirty="0" smtClean="0"/>
              <a:t>– BC,C  </a:t>
            </a:r>
            <a:r>
              <a:rPr lang="en-US" altLang="zh-TW" sz="1800" dirty="0"/>
              <a:t>; Length of common elements : </a:t>
            </a:r>
            <a:r>
              <a:rPr lang="en-US" altLang="zh-TW" sz="1800" dirty="0" smtClean="0"/>
              <a:t>0</a:t>
            </a:r>
          </a:p>
          <a:p>
            <a:r>
              <a:rPr lang="en-US" altLang="zh-TW" sz="1800" dirty="0" smtClean="0"/>
              <a:t>“ABCD” : </a:t>
            </a:r>
            <a:r>
              <a:rPr lang="en-US" altLang="zh-TW" sz="1800" dirty="0"/>
              <a:t>Prefix </a:t>
            </a:r>
            <a:r>
              <a:rPr lang="en-US" altLang="zh-TW" sz="1800" dirty="0" smtClean="0"/>
              <a:t>– A,AB,ABC ; </a:t>
            </a:r>
            <a:r>
              <a:rPr lang="en-US" altLang="zh-TW" sz="1800" dirty="0"/>
              <a:t>Suffix </a:t>
            </a:r>
            <a:r>
              <a:rPr lang="en-US" altLang="zh-TW" sz="1800" dirty="0" smtClean="0"/>
              <a:t>– BCD,CD,D  </a:t>
            </a:r>
            <a:r>
              <a:rPr lang="en-US" altLang="zh-TW" sz="1800" dirty="0"/>
              <a:t>;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Length </a:t>
            </a:r>
            <a:r>
              <a:rPr lang="en-US" altLang="zh-TW" sz="1800" dirty="0"/>
              <a:t>of common elements : </a:t>
            </a:r>
            <a:r>
              <a:rPr lang="en-US" altLang="zh-TW" sz="1800" dirty="0" smtClean="0"/>
              <a:t>0</a:t>
            </a:r>
          </a:p>
          <a:p>
            <a:r>
              <a:rPr lang="en-US" altLang="zh-TW" sz="1800" dirty="0" smtClean="0"/>
              <a:t>“ABCDA</a:t>
            </a:r>
            <a:r>
              <a:rPr lang="en-US" altLang="zh-TW" sz="1800" dirty="0"/>
              <a:t>” : Prefix </a:t>
            </a:r>
            <a:r>
              <a:rPr lang="en-US" altLang="zh-TW" sz="1800" dirty="0" smtClean="0"/>
              <a:t>– A,AB,ABC,ABCD ; </a:t>
            </a:r>
            <a:r>
              <a:rPr lang="en-US" altLang="zh-TW" sz="1800" dirty="0"/>
              <a:t>Suffix </a:t>
            </a:r>
            <a:r>
              <a:rPr lang="en-US" altLang="zh-TW" sz="1800" dirty="0" smtClean="0"/>
              <a:t>– BCDA,CDA,DA,A </a:t>
            </a:r>
            <a:r>
              <a:rPr lang="en-US" altLang="zh-TW" sz="1800" dirty="0"/>
              <a:t>;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Length </a:t>
            </a:r>
            <a:r>
              <a:rPr lang="en-US" altLang="zh-TW" sz="1800" dirty="0"/>
              <a:t>of common elements </a:t>
            </a:r>
            <a:r>
              <a:rPr lang="en-US" altLang="zh-TW" sz="1800" dirty="0" smtClean="0"/>
              <a:t>:  1 (A) . </a:t>
            </a:r>
          </a:p>
          <a:p>
            <a:r>
              <a:rPr lang="en-US" altLang="zh-TW" sz="1800" dirty="0" smtClean="0"/>
              <a:t>“ABCDAB</a:t>
            </a:r>
            <a:r>
              <a:rPr lang="en-US" altLang="zh-TW" sz="1800" dirty="0"/>
              <a:t>” : Prefix - A, AB, ABC, ABCD, ABCDA</a:t>
            </a:r>
            <a:r>
              <a:rPr lang="en-US" altLang="zh-TW" sz="1800" dirty="0" smtClean="0"/>
              <a:t> </a:t>
            </a:r>
            <a:r>
              <a:rPr lang="en-US" altLang="zh-TW" sz="1800" dirty="0"/>
              <a:t>; Suffix - </a:t>
            </a:r>
            <a:r>
              <a:rPr lang="de-DE" altLang="zh-TW" sz="1800" dirty="0" smtClean="0"/>
              <a:t>BCDAB, CDAB</a:t>
            </a:r>
            <a:r>
              <a:rPr lang="de-DE" altLang="zh-TW" sz="1800" dirty="0"/>
              <a:t>, DAB, AB, </a:t>
            </a:r>
            <a:r>
              <a:rPr lang="de-DE" altLang="zh-TW" sz="1800" dirty="0" smtClean="0"/>
              <a:t>B</a:t>
            </a:r>
            <a:r>
              <a:rPr lang="en-US" altLang="zh-TW" sz="1800" dirty="0" smtClean="0"/>
              <a:t>  </a:t>
            </a:r>
            <a:r>
              <a:rPr lang="en-US" altLang="zh-TW" sz="1800" dirty="0"/>
              <a:t>; </a:t>
            </a:r>
            <a:r>
              <a:rPr lang="en-US" altLang="zh-TW" sz="1800" dirty="0" smtClean="0"/>
              <a:t> Length </a:t>
            </a:r>
            <a:r>
              <a:rPr lang="en-US" altLang="zh-TW" sz="1800" dirty="0"/>
              <a:t>of common elements : </a:t>
            </a:r>
            <a:r>
              <a:rPr lang="en-US" altLang="zh-TW" sz="1800" dirty="0" smtClean="0"/>
              <a:t>2 (AB) .</a:t>
            </a:r>
          </a:p>
          <a:p>
            <a:r>
              <a:rPr lang="en-US" altLang="zh-TW" sz="1800" dirty="0" smtClean="0"/>
              <a:t>“ABCDABD” : </a:t>
            </a:r>
            <a:r>
              <a:rPr lang="en-US" altLang="zh-TW" sz="1800" dirty="0"/>
              <a:t>Prefix - A, AB, ABC, ABCD, ABCDA, ABCDAB</a:t>
            </a:r>
            <a:r>
              <a:rPr lang="en-US" altLang="zh-TW" sz="1800" dirty="0" smtClean="0"/>
              <a:t> </a:t>
            </a:r>
            <a:r>
              <a:rPr lang="en-US" altLang="zh-TW" sz="1800" dirty="0"/>
              <a:t>;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Suffix </a:t>
            </a:r>
            <a:r>
              <a:rPr lang="en-US" altLang="zh-TW" sz="1800" dirty="0"/>
              <a:t>- BCDABD, CDABD, DABD, ABD, BD, D</a:t>
            </a:r>
            <a:r>
              <a:rPr lang="en-US" altLang="zh-TW" sz="1800" dirty="0" smtClean="0"/>
              <a:t>  </a:t>
            </a:r>
            <a:r>
              <a:rPr lang="en-US" altLang="zh-TW" sz="1800" dirty="0"/>
              <a:t>; Length of common elements : 0</a:t>
            </a:r>
          </a:p>
          <a:p>
            <a:pPr marL="0" indent="0">
              <a:buNone/>
            </a:pPr>
            <a:endParaRPr lang="en-US" altLang="zh-TW" sz="1800" dirty="0" smtClean="0"/>
          </a:p>
        </p:txBody>
      </p:sp>
    </p:spTree>
    <p:extLst>
      <p:ext uri="{BB962C8B-B14F-4D97-AF65-F5344CB8AC3E}">
        <p14:creationId xmlns:p14="http://schemas.microsoft.com/office/powerpoint/2010/main" val="249299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Related Work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smtClean="0"/>
              <a:t>Boyer Moore :</a:t>
            </a:r>
          </a:p>
          <a:p>
            <a:pPr marL="0" indent="0">
              <a:buNone/>
            </a:pPr>
            <a:r>
              <a:rPr lang="en-US" altLang="zh-TW" sz="1800" dirty="0" smtClean="0"/>
              <a:t>Text : HERE IS A SIMPLE EXAMPLE ; Pattern : EXAMPLE</a:t>
            </a:r>
          </a:p>
          <a:p>
            <a:pPr marL="0" indent="0">
              <a:buNone/>
            </a:pPr>
            <a:r>
              <a:rPr lang="en-US" altLang="zh-TW" sz="1800" dirty="0" smtClean="0"/>
              <a:t>Compare the character from right to left , use 2 rules (bad character rule </a:t>
            </a:r>
            <a:r>
              <a:rPr lang="zh-TW" altLang="en-US" sz="1800" dirty="0" smtClean="0"/>
              <a:t>、 </a:t>
            </a:r>
            <a:r>
              <a:rPr lang="en-US" altLang="zh-TW" sz="1800" dirty="0" smtClean="0"/>
              <a:t>good suffix rule) to  choose the max shift.</a:t>
            </a:r>
          </a:p>
          <a:p>
            <a:pPr marL="0" indent="0">
              <a:buNone/>
            </a:pPr>
            <a:r>
              <a:rPr lang="en-US" altLang="zh-TW" sz="1800" dirty="0"/>
              <a:t> </a:t>
            </a:r>
          </a:p>
          <a:p>
            <a:pPr marL="0" indent="0">
              <a:buNone/>
            </a:pPr>
            <a:r>
              <a:rPr lang="en-US" altLang="zh-TW" sz="1800" dirty="0" smtClean="0"/>
              <a:t>Bad character rule : If the character in text is not match , find the character if it exist in the pattern , if true shift to align , else shift the full length.  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Good suffix rule : shift the good suffix to align the pattern from head.</a:t>
            </a:r>
          </a:p>
        </p:txBody>
      </p:sp>
    </p:spTree>
    <p:extLst>
      <p:ext uri="{BB962C8B-B14F-4D97-AF65-F5344CB8AC3E}">
        <p14:creationId xmlns:p14="http://schemas.microsoft.com/office/powerpoint/2010/main" val="391420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Related Work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400" dirty="0" smtClean="0"/>
              <a:t>Bad character rule :</a:t>
            </a:r>
          </a:p>
          <a:p>
            <a:pPr marL="0" indent="0">
              <a:buNone/>
            </a:pPr>
            <a:r>
              <a:rPr lang="en-US" altLang="zh-TW" sz="1800" dirty="0" smtClean="0"/>
              <a:t>1. Find if  “s” exists in </a:t>
            </a:r>
          </a:p>
          <a:p>
            <a:pPr marL="0" indent="0">
              <a:buNone/>
            </a:pPr>
            <a:r>
              <a:rPr lang="en-US" altLang="zh-TW" sz="1800" dirty="0"/>
              <a:t>p</a:t>
            </a:r>
            <a:r>
              <a:rPr lang="en-US" altLang="zh-TW" sz="1800" dirty="0" smtClean="0"/>
              <a:t>attern (EXAMPLE) , shift 7 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2. “P” exists in pattern , shift 2 to </a:t>
            </a:r>
          </a:p>
          <a:p>
            <a:pPr marL="0" indent="0">
              <a:buNone/>
            </a:pPr>
            <a:r>
              <a:rPr lang="en-US" altLang="zh-TW" sz="1800" dirty="0" smtClean="0"/>
              <a:t>Align.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Size of shift = address of character – address of the rightest character exist in pattern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. (If is not existed , minus -1)</a:t>
            </a:r>
          </a:p>
          <a:p>
            <a:pPr marL="0" indent="0">
              <a:buNone/>
            </a:pPr>
            <a:endParaRPr lang="en-US" altLang="zh-TW" sz="1800" dirty="0" smtClean="0"/>
          </a:p>
          <a:p>
            <a:pPr>
              <a:buAutoNum type="arabicPeriod"/>
            </a:pPr>
            <a:r>
              <a:rPr lang="en-US" altLang="zh-TW" sz="1800" dirty="0" smtClean="0"/>
              <a:t>Shift : 6 – (-1) = 7</a:t>
            </a:r>
          </a:p>
          <a:p>
            <a:pPr>
              <a:buAutoNum type="arabicPeriod"/>
            </a:pPr>
            <a:r>
              <a:rPr lang="en-US" altLang="zh-TW" sz="1800" dirty="0" smtClean="0"/>
              <a:t>Shift : 6 – 4 = 2 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1700808"/>
            <a:ext cx="3812761" cy="860376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7984" y="3068960"/>
            <a:ext cx="3910798" cy="889632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1353" y="4679544"/>
            <a:ext cx="3716847" cy="919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88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93489</TotalTime>
  <Words>1930</Words>
  <Application>Microsoft Office PowerPoint</Application>
  <PresentationFormat>如螢幕大小 (4:3)</PresentationFormat>
  <Paragraphs>255</Paragraphs>
  <Slides>19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7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New Shift table Algorithm For Multiple Variable Length String Pattern Matching</vt:lpstr>
      <vt:lpstr>Outline</vt:lpstr>
      <vt:lpstr>Introduction</vt:lpstr>
      <vt:lpstr>Related Work</vt:lpstr>
      <vt:lpstr>Related Work</vt:lpstr>
      <vt:lpstr>Related Work</vt:lpstr>
      <vt:lpstr>Related Work</vt:lpstr>
      <vt:lpstr>Related Work</vt:lpstr>
      <vt:lpstr>Related Work</vt:lpstr>
      <vt:lpstr>Related Work</vt:lpstr>
      <vt:lpstr>Concept And Algorithm </vt:lpstr>
      <vt:lpstr>Concept And Algorithm </vt:lpstr>
      <vt:lpstr>Concept And Algorithm </vt:lpstr>
      <vt:lpstr>Concept And Algorithm </vt:lpstr>
      <vt:lpstr>Concept And Algorithm </vt:lpstr>
      <vt:lpstr>Concept And Algorithm </vt:lpstr>
      <vt:lpstr>Algorithm </vt:lpstr>
      <vt:lpstr>Result And Discussions</vt:lpstr>
      <vt:lpstr>Conclusion</vt:lpstr>
    </vt:vector>
  </TitlesOfParts>
  <Company>mediahome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mike</cp:lastModifiedBy>
  <cp:revision>3474</cp:revision>
  <cp:lastPrinted>2013-07-22T14:09:02Z</cp:lastPrinted>
  <dcterms:created xsi:type="dcterms:W3CDTF">2004-07-16T19:12:18Z</dcterms:created>
  <dcterms:modified xsi:type="dcterms:W3CDTF">2017-09-05T05:36:02Z</dcterms:modified>
</cp:coreProperties>
</file>